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7" r:id="rId5"/>
    <p:sldId id="264" r:id="rId6"/>
    <p:sldId id="268" r:id="rId7"/>
    <p:sldId id="276" r:id="rId8"/>
    <p:sldId id="272" r:id="rId9"/>
    <p:sldId id="270" r:id="rId10"/>
    <p:sldId id="273" r:id="rId11"/>
    <p:sldId id="277" r:id="rId12"/>
    <p:sldId id="27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E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59828" autoAdjust="0"/>
  </p:normalViewPr>
  <p:slideViewPr>
    <p:cSldViewPr snapToGrid="0">
      <p:cViewPr varScale="1">
        <p:scale>
          <a:sx n="68" d="100"/>
          <a:sy n="68" d="100"/>
        </p:scale>
        <p:origin x="19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kki Wynn (Staff)" userId="7f193159-b596-4009-9cd0-1a366795eaef" providerId="ADAL" clId="{4E21F8F6-6E21-4C0E-9B67-387AB30ED7A1}"/>
    <pc:docChg chg="modSld">
      <pc:chgData name="Vikki Wynn (Staff)" userId="7f193159-b596-4009-9cd0-1a366795eaef" providerId="ADAL" clId="{4E21F8F6-6E21-4C0E-9B67-387AB30ED7A1}" dt="2021-01-06T09:49:06.493" v="10" actId="20577"/>
      <pc:docMkLst>
        <pc:docMk/>
      </pc:docMkLst>
      <pc:sldChg chg="modNotesTx">
        <pc:chgData name="Vikki Wynn (Staff)" userId="7f193159-b596-4009-9cd0-1a366795eaef" providerId="ADAL" clId="{4E21F8F6-6E21-4C0E-9B67-387AB30ED7A1}" dt="2021-01-06T09:48:28.708" v="0" actId="20577"/>
        <pc:sldMkLst>
          <pc:docMk/>
          <pc:sldMk cId="3746606524" sldId="257"/>
        </pc:sldMkLst>
      </pc:sldChg>
      <pc:sldChg chg="modNotesTx">
        <pc:chgData name="Vikki Wynn (Staff)" userId="7f193159-b596-4009-9cd0-1a366795eaef" providerId="ADAL" clId="{4E21F8F6-6E21-4C0E-9B67-387AB30ED7A1}" dt="2021-01-06T09:48:33.379" v="1" actId="20577"/>
        <pc:sldMkLst>
          <pc:docMk/>
          <pc:sldMk cId="1925795118" sldId="264"/>
        </pc:sldMkLst>
      </pc:sldChg>
      <pc:sldChg chg="modNotesTx">
        <pc:chgData name="Vikki Wynn (Staff)" userId="7f193159-b596-4009-9cd0-1a366795eaef" providerId="ADAL" clId="{4E21F8F6-6E21-4C0E-9B67-387AB30ED7A1}" dt="2021-01-06T09:48:41.150" v="3" actId="20577"/>
        <pc:sldMkLst>
          <pc:docMk/>
          <pc:sldMk cId="1404772358" sldId="268"/>
        </pc:sldMkLst>
      </pc:sldChg>
      <pc:sldChg chg="modNotesTx">
        <pc:chgData name="Vikki Wynn (Staff)" userId="7f193159-b596-4009-9cd0-1a366795eaef" providerId="ADAL" clId="{4E21F8F6-6E21-4C0E-9B67-387AB30ED7A1}" dt="2021-01-06T09:48:58.539" v="8" actId="20577"/>
        <pc:sldMkLst>
          <pc:docMk/>
          <pc:sldMk cId="1874625878" sldId="270"/>
        </pc:sldMkLst>
      </pc:sldChg>
      <pc:sldChg chg="modNotesTx">
        <pc:chgData name="Vikki Wynn (Staff)" userId="7f193159-b596-4009-9cd0-1a366795eaef" providerId="ADAL" clId="{4E21F8F6-6E21-4C0E-9B67-387AB30ED7A1}" dt="2021-01-06T09:48:55.085" v="7" actId="20577"/>
        <pc:sldMkLst>
          <pc:docMk/>
          <pc:sldMk cId="1691871310" sldId="272"/>
        </pc:sldMkLst>
      </pc:sldChg>
      <pc:sldChg chg="modNotesTx">
        <pc:chgData name="Vikki Wynn (Staff)" userId="7f193159-b596-4009-9cd0-1a366795eaef" providerId="ADAL" clId="{4E21F8F6-6E21-4C0E-9B67-387AB30ED7A1}" dt="2021-01-06T09:49:02.461" v="9" actId="20577"/>
        <pc:sldMkLst>
          <pc:docMk/>
          <pc:sldMk cId="3670942882" sldId="273"/>
        </pc:sldMkLst>
      </pc:sldChg>
      <pc:sldChg chg="modNotesTx">
        <pc:chgData name="Vikki Wynn (Staff)" userId="7f193159-b596-4009-9cd0-1a366795eaef" providerId="ADAL" clId="{4E21F8F6-6E21-4C0E-9B67-387AB30ED7A1}" dt="2021-01-06T09:48:45.982" v="4" actId="20577"/>
        <pc:sldMkLst>
          <pc:docMk/>
          <pc:sldMk cId="4024655164" sldId="276"/>
        </pc:sldMkLst>
      </pc:sldChg>
      <pc:sldChg chg="modNotesTx">
        <pc:chgData name="Vikki Wynn (Staff)" userId="7f193159-b596-4009-9cd0-1a366795eaef" providerId="ADAL" clId="{4E21F8F6-6E21-4C0E-9B67-387AB30ED7A1}" dt="2021-01-06T09:49:06.493" v="10" actId="20577"/>
        <pc:sldMkLst>
          <pc:docMk/>
          <pc:sldMk cId="149102639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664FC-884A-410F-AA57-D7860990CC4C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9388A-60BB-4EB4-9947-7B5609F48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669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9388A-60BB-4EB4-9947-7B5609F482C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559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200" dirty="0">
              <a:cs typeface="Calibri"/>
            </a:endParaRPr>
          </a:p>
          <a:p>
            <a:pPr algn="just"/>
            <a:endParaRPr lang="en-GB" sz="1200" dirty="0">
              <a:cs typeface="Calibri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9388A-60BB-4EB4-9947-7B5609F482C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49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i="1" dirty="0">
              <a:solidFill>
                <a:srgbClr val="FF0000"/>
              </a:solidFill>
            </a:endParaRPr>
          </a:p>
          <a:p>
            <a:pPr fontAlgn="base"/>
            <a:endParaRPr lang="en-GB" sz="1200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9388A-60BB-4EB4-9947-7B5609F482C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618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9388A-60BB-4EB4-9947-7B5609F482C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50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9C50-242B-48A2-8B6E-CBC00128FAF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459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9388A-60BB-4EB4-9947-7B5609F482C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258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9388A-60BB-4EB4-9947-7B5609F482C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358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9388A-60BB-4EB4-9947-7B5609F482C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555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9388A-60BB-4EB4-9947-7B5609F482C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023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05F2-E374-4079-9133-B34D76A00EE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4161-A1C1-40EE-93DC-855D364FC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85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05F2-E374-4079-9133-B34D76A00EE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4161-A1C1-40EE-93DC-855D364FC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36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05F2-E374-4079-9133-B34D76A00EE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4161-A1C1-40EE-93DC-855D364FC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37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05F2-E374-4079-9133-B34D76A00EE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4161-A1C1-40EE-93DC-855D364FC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29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05F2-E374-4079-9133-B34D76A00EE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4161-A1C1-40EE-93DC-855D364FC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88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05F2-E374-4079-9133-B34D76A00EE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4161-A1C1-40EE-93DC-855D364FC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86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05F2-E374-4079-9133-B34D76A00EE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4161-A1C1-40EE-93DC-855D364FC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08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05F2-E374-4079-9133-B34D76A00EE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4161-A1C1-40EE-93DC-855D364FC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79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05F2-E374-4079-9133-B34D76A00EE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4161-A1C1-40EE-93DC-855D364FC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53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05F2-E374-4079-9133-B34D76A00EE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4161-A1C1-40EE-93DC-855D364FC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10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05F2-E374-4079-9133-B34D76A00EE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4161-A1C1-40EE-93DC-855D364FC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10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2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805F2-E374-4079-9133-B34D76A00EE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A4161-A1C1-40EE-93DC-855D364FC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08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42448" y="5500687"/>
            <a:ext cx="10263209" cy="10186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251040" y="5659821"/>
            <a:ext cx="9806295" cy="7369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1040" y="5583621"/>
            <a:ext cx="9936480" cy="483968"/>
          </a:xfrm>
          <a:ln>
            <a:noFill/>
          </a:ln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endParaRPr lang="en-GB" i="1" dirty="0"/>
          </a:p>
          <a:p>
            <a:r>
              <a:rPr lang="en-GB" sz="8000" i="1" dirty="0"/>
              <a:t>Developing an effective assessment model for the practical element of a teacher training programme delivered via distance learning that promotes reflective practice in trainees</a:t>
            </a:r>
            <a:r>
              <a:rPr lang="en-GB" i="1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31" y="442913"/>
            <a:ext cx="6743698" cy="5057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660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59078" y="365125"/>
            <a:ext cx="10263209" cy="7936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267670" y="487682"/>
            <a:ext cx="9806295" cy="5484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" y="98537"/>
            <a:ext cx="11962325" cy="1325563"/>
          </a:xfrm>
        </p:spPr>
        <p:txBody>
          <a:bodyPr/>
          <a:lstStyle/>
          <a:p>
            <a:pPr algn="ctr"/>
            <a:r>
              <a:rPr lang="en-GB" dirty="0"/>
              <a:t>Background to PGCE Early Years Teaching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11571" y="1352551"/>
            <a:ext cx="33513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Current cohort information</a:t>
            </a:r>
          </a:p>
          <a:p>
            <a:endParaRPr lang="en-GB" sz="1600" dirty="0"/>
          </a:p>
          <a:p>
            <a:r>
              <a:rPr lang="en-GB" sz="1600" dirty="0"/>
              <a:t>Hong Kong – 28</a:t>
            </a:r>
          </a:p>
          <a:p>
            <a:r>
              <a:rPr lang="en-GB" sz="1600" dirty="0"/>
              <a:t>China – 8</a:t>
            </a:r>
          </a:p>
          <a:p>
            <a:r>
              <a:rPr lang="en-GB" sz="1600" dirty="0"/>
              <a:t>Thailand - 4</a:t>
            </a:r>
          </a:p>
          <a:p>
            <a:r>
              <a:rPr lang="en-GB" sz="1600" dirty="0"/>
              <a:t>Qatar – 3</a:t>
            </a:r>
          </a:p>
          <a:p>
            <a:r>
              <a:rPr lang="en-GB" sz="1600" dirty="0"/>
              <a:t>Dubai – 3</a:t>
            </a:r>
          </a:p>
          <a:p>
            <a:r>
              <a:rPr lang="en-GB" sz="1600" dirty="0"/>
              <a:t>Norway – 2</a:t>
            </a:r>
          </a:p>
          <a:p>
            <a:r>
              <a:rPr lang="en-GB" sz="1600" dirty="0"/>
              <a:t>Bahrain – 1</a:t>
            </a:r>
          </a:p>
          <a:p>
            <a:r>
              <a:rPr lang="en-GB" sz="1600" dirty="0"/>
              <a:t>Egypt – 1</a:t>
            </a:r>
          </a:p>
          <a:p>
            <a:r>
              <a:rPr lang="en-GB" sz="1600" dirty="0"/>
              <a:t>Korea – 1</a:t>
            </a:r>
          </a:p>
          <a:p>
            <a:r>
              <a:rPr lang="en-GB" sz="1600" dirty="0"/>
              <a:t>Switzerland – 1</a:t>
            </a:r>
          </a:p>
          <a:p>
            <a:r>
              <a:rPr lang="en-GB" sz="1600" dirty="0"/>
              <a:t>Uganda – 1</a:t>
            </a:r>
          </a:p>
          <a:p>
            <a:r>
              <a:rPr lang="en-GB" sz="1600" dirty="0"/>
              <a:t>Italy – 1</a:t>
            </a:r>
          </a:p>
          <a:p>
            <a:r>
              <a:rPr lang="en-GB" sz="1600" dirty="0"/>
              <a:t>Sweden – 1</a:t>
            </a:r>
          </a:p>
          <a:p>
            <a:r>
              <a:rPr lang="en-GB" sz="1600" dirty="0"/>
              <a:t>UK – 1</a:t>
            </a:r>
          </a:p>
          <a:p>
            <a:r>
              <a:rPr lang="en-GB" sz="1600" dirty="0"/>
              <a:t>Japan – 1</a:t>
            </a:r>
          </a:p>
          <a:p>
            <a:r>
              <a:rPr lang="en-GB" sz="1600" dirty="0"/>
              <a:t>Australia – 1</a:t>
            </a:r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9" name="Group 8"/>
          <p:cNvGrpSpPr/>
          <p:nvPr/>
        </p:nvGrpSpPr>
        <p:grpSpPr bwMode="blackGray">
          <a:xfrm>
            <a:off x="314324" y="1424100"/>
            <a:ext cx="4467225" cy="5076826"/>
            <a:chOff x="3687193" y="781050"/>
            <a:chExt cx="4342382" cy="5076826"/>
          </a:xfrm>
        </p:grpSpPr>
        <p:pic>
          <p:nvPicPr>
            <p:cNvPr id="10" name="Picture 4" descr="A lightbulb moment: Why switching to LEDs will save you money ...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13"/>
            <a:stretch/>
          </p:blipFill>
          <p:spPr bwMode="blackGray">
            <a:xfrm>
              <a:off x="3687193" y="781050"/>
              <a:ext cx="4342382" cy="50768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blackGray">
            <a:xfrm>
              <a:off x="4867275" y="1861457"/>
              <a:ext cx="1909762" cy="19097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3076" name="Picture 4" descr="Triple venn diagram template (free printable) | Venn diagram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0"/>
          <a:stretch/>
        </p:blipFill>
        <p:spPr bwMode="auto">
          <a:xfrm>
            <a:off x="7310156" y="1455445"/>
            <a:ext cx="4281769" cy="499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43800" y="2790825"/>
            <a:ext cx="136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Theory – programme 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92927" y="2790825"/>
            <a:ext cx="136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Support – mentor &amp; University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70003" y="4890088"/>
            <a:ext cx="136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Trainee ethos and principles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97208" y="3406919"/>
            <a:ext cx="136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Effective, reflective trainee</a:t>
            </a:r>
          </a:p>
        </p:txBody>
      </p:sp>
    </p:spTree>
    <p:extLst>
      <p:ext uri="{BB962C8B-B14F-4D97-AF65-F5344CB8AC3E}">
        <p14:creationId xmlns:p14="http://schemas.microsoft.com/office/powerpoint/2010/main" val="192579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59078" y="365125"/>
            <a:ext cx="10263209" cy="7936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267670" y="487682"/>
            <a:ext cx="9806295" cy="5484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537"/>
            <a:ext cx="11962325" cy="1325563"/>
          </a:xfrm>
        </p:spPr>
        <p:txBody>
          <a:bodyPr/>
          <a:lstStyle/>
          <a:p>
            <a:pPr algn="ctr"/>
            <a:r>
              <a:rPr lang="en-GB" dirty="0"/>
              <a:t>Objective of the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63" y="1852728"/>
            <a:ext cx="7723648" cy="5478379"/>
          </a:xfrm>
        </p:spPr>
        <p:txBody>
          <a:bodyPr vert="horz" lIns="91440" tIns="45720" rIns="91440" bIns="45720" rtlCol="0" anchor="t">
            <a:noAutofit/>
          </a:bodyPr>
          <a:lstStyle/>
          <a:p>
            <a:pPr fontAlgn="base"/>
            <a:r>
              <a:rPr lang="en-GB" dirty="0"/>
              <a:t>Increased validity within module</a:t>
            </a:r>
          </a:p>
          <a:p>
            <a:pPr marL="0" indent="0" fontAlgn="base">
              <a:buNone/>
            </a:pPr>
            <a:endParaRPr lang="en-GB" dirty="0"/>
          </a:p>
          <a:p>
            <a:pPr fontAlgn="base"/>
            <a:r>
              <a:rPr lang="en-GB" dirty="0"/>
              <a:t>Students currently driven by summative assessment, encourage a culture change to move to a more learner centred environment </a:t>
            </a:r>
          </a:p>
          <a:p>
            <a:pPr marL="0" indent="0" fontAlgn="base">
              <a:buNone/>
            </a:pPr>
            <a:r>
              <a:rPr lang="en-GB" dirty="0"/>
              <a:t> </a:t>
            </a:r>
          </a:p>
          <a:p>
            <a:pPr fontAlgn="base"/>
            <a:r>
              <a:rPr lang="en-GB" dirty="0"/>
              <a:t>Move away from assessment </a:t>
            </a:r>
            <a:r>
              <a:rPr lang="en-GB" i="1" dirty="0"/>
              <a:t>of</a:t>
            </a:r>
            <a:r>
              <a:rPr lang="en-GB" dirty="0"/>
              <a:t> learning and move towards assessment </a:t>
            </a:r>
            <a:r>
              <a:rPr lang="en-GB" i="1" dirty="0"/>
              <a:t>for</a:t>
            </a:r>
            <a:r>
              <a:rPr lang="en-GB" dirty="0"/>
              <a:t> learning</a:t>
            </a:r>
            <a:endParaRPr lang="en-GB" sz="1100" dirty="0"/>
          </a:p>
        </p:txBody>
      </p:sp>
      <p:pic>
        <p:nvPicPr>
          <p:cNvPr id="1026" name="Picture 2" descr="Thinking about course innovation and evaluation – I – HE Refle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611" y="1970494"/>
            <a:ext cx="3958916" cy="3796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77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5996"/>
            <a:ext cx="12192000" cy="68151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9078" y="365125"/>
            <a:ext cx="10263209" cy="7936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267670" y="487682"/>
            <a:ext cx="9806295" cy="5484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537"/>
            <a:ext cx="11962325" cy="1325563"/>
          </a:xfrm>
        </p:spPr>
        <p:txBody>
          <a:bodyPr/>
          <a:lstStyle/>
          <a:p>
            <a:pPr algn="ctr"/>
            <a:r>
              <a:rPr lang="en-GB" dirty="0"/>
              <a:t>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62" y="1852728"/>
            <a:ext cx="11945181" cy="547837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GB" dirty="0">
                <a:ea typeface="+mn-lt"/>
                <a:cs typeface="+mn-lt"/>
              </a:rPr>
              <a:t>Enriched reflective practice</a:t>
            </a:r>
          </a:p>
          <a:p>
            <a:pPr algn="just"/>
            <a:endParaRPr lang="en-GB" dirty="0">
              <a:ea typeface="+mn-lt"/>
              <a:cs typeface="+mn-lt"/>
            </a:endParaRPr>
          </a:p>
          <a:p>
            <a:pPr algn="just"/>
            <a:r>
              <a:rPr lang="en-GB" dirty="0">
                <a:ea typeface="+mn-lt"/>
                <a:cs typeface="+mn-lt"/>
              </a:rPr>
              <a:t>More meaningful dialogic exchanges</a:t>
            </a:r>
          </a:p>
          <a:p>
            <a:pPr marL="0" indent="0" algn="just">
              <a:buNone/>
            </a:pPr>
            <a:r>
              <a:rPr lang="en-GB" dirty="0">
                <a:ea typeface="+mn-lt"/>
                <a:cs typeface="+mn-lt"/>
              </a:rPr>
              <a:t> </a:t>
            </a:r>
          </a:p>
          <a:p>
            <a:pPr algn="just"/>
            <a:r>
              <a:rPr lang="en-GB" dirty="0">
                <a:ea typeface="+mn-lt"/>
                <a:cs typeface="+mn-lt"/>
              </a:rPr>
              <a:t>Effective engagement from in-school mentors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465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59078" y="365125"/>
            <a:ext cx="10263209" cy="7936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267670" y="487682"/>
            <a:ext cx="9806295" cy="5484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2425" y="99145"/>
            <a:ext cx="10521585" cy="1325563"/>
          </a:xfrm>
        </p:spPr>
        <p:txBody>
          <a:bodyPr/>
          <a:lstStyle/>
          <a:p>
            <a:pPr algn="just"/>
            <a:r>
              <a:rPr lang="en-GB" dirty="0"/>
              <a:t>Research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226" y="2162727"/>
            <a:ext cx="11945181" cy="531073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endParaRPr lang="en-GB" dirty="0"/>
          </a:p>
          <a:p>
            <a:pPr algn="just"/>
            <a:r>
              <a:rPr lang="en-GB" dirty="0"/>
              <a:t>Action research</a:t>
            </a:r>
          </a:p>
          <a:p>
            <a:pPr algn="just"/>
            <a:endParaRPr lang="en-GB" dirty="0"/>
          </a:p>
          <a:p>
            <a:pPr algn="just"/>
            <a:r>
              <a:rPr lang="en-GB" dirty="0" err="1"/>
              <a:t>Interpretivist</a:t>
            </a:r>
            <a:r>
              <a:rPr lang="en-GB" dirty="0"/>
              <a:t> paradigm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Internal validity</a:t>
            </a:r>
          </a:p>
          <a:p>
            <a:pPr marL="0" indent="0" algn="just">
              <a:buNone/>
            </a:pPr>
            <a:endParaRPr lang="en-GB" sz="2000" dirty="0"/>
          </a:p>
          <a:p>
            <a:pPr algn="just"/>
            <a:endParaRPr lang="en-GB" sz="2000" dirty="0"/>
          </a:p>
          <a:p>
            <a:pPr algn="just"/>
            <a:endParaRPr lang="en-GB" sz="2000" dirty="0"/>
          </a:p>
          <a:p>
            <a:pPr algn="just"/>
            <a:endParaRPr lang="en-GB" sz="2000" dirty="0"/>
          </a:p>
          <a:p>
            <a:pPr algn="just"/>
            <a:endParaRPr lang="en-GB" sz="2000" dirty="0"/>
          </a:p>
          <a:p>
            <a:pPr algn="just"/>
            <a:endParaRPr lang="en-GB" sz="20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4916245" y="1912969"/>
            <a:ext cx="5886450" cy="2905125"/>
          </a:xfrm>
          <a:prstGeom prst="wedgeRoundRectCallout">
            <a:avLst>
              <a:gd name="adj1" fmla="val 71076"/>
              <a:gd name="adj2" fmla="val 844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i="1" dirty="0">
                <a:solidFill>
                  <a:schemeClr val="accent6"/>
                </a:solidFill>
              </a:rPr>
              <a:t>‘There is a concern for processes rather than simply with outcomes.’</a:t>
            </a:r>
          </a:p>
          <a:p>
            <a:endParaRPr lang="en-GB" sz="2800" i="1" dirty="0">
              <a:solidFill>
                <a:schemeClr val="accent6"/>
              </a:solidFill>
            </a:endParaRPr>
          </a:p>
          <a:p>
            <a:r>
              <a:rPr lang="en-GB" sz="2800" dirty="0">
                <a:solidFill>
                  <a:schemeClr val="accent6"/>
                </a:solidFill>
              </a:rPr>
              <a:t>Cohen, </a:t>
            </a:r>
            <a:r>
              <a:rPr lang="en-GB" sz="2800" dirty="0" err="1">
                <a:solidFill>
                  <a:schemeClr val="accent6"/>
                </a:solidFill>
              </a:rPr>
              <a:t>Manion</a:t>
            </a:r>
            <a:r>
              <a:rPr lang="en-GB" sz="2800" dirty="0">
                <a:solidFill>
                  <a:schemeClr val="accent6"/>
                </a:solidFill>
              </a:rPr>
              <a:t> &amp; Morrison, 2011</a:t>
            </a:r>
          </a:p>
        </p:txBody>
      </p:sp>
    </p:spTree>
    <p:extLst>
      <p:ext uri="{BB962C8B-B14F-4D97-AF65-F5344CB8AC3E}">
        <p14:creationId xmlns:p14="http://schemas.microsoft.com/office/powerpoint/2010/main" val="169187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59078" y="365125"/>
            <a:ext cx="10263209" cy="7936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267670" y="487682"/>
            <a:ext cx="9806295" cy="5484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685" y="99145"/>
            <a:ext cx="11962325" cy="1325563"/>
          </a:xfrm>
        </p:spPr>
        <p:txBody>
          <a:bodyPr/>
          <a:lstStyle/>
          <a:p>
            <a:pPr algn="just"/>
            <a:r>
              <a:rPr lang="en-GB" dirty="0"/>
              <a:t>Consideration of Variables: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226" y="1690688"/>
            <a:ext cx="11945181" cy="547837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GB" dirty="0"/>
              <a:t>Trainees’ perception of assessment</a:t>
            </a:r>
          </a:p>
          <a:p>
            <a:pPr algn="just"/>
            <a:r>
              <a:rPr lang="en-GB" dirty="0"/>
              <a:t>Prior existing experience of teaching </a:t>
            </a:r>
          </a:p>
          <a:p>
            <a:pPr algn="just"/>
            <a:r>
              <a:rPr lang="en-GB" dirty="0"/>
              <a:t>Level of support provided</a:t>
            </a:r>
          </a:p>
          <a:p>
            <a:pPr algn="just"/>
            <a:r>
              <a:rPr lang="en-GB" dirty="0"/>
              <a:t>Quality assurance</a:t>
            </a:r>
          </a:p>
          <a:p>
            <a:pPr algn="just"/>
            <a:r>
              <a:rPr lang="en-GB" dirty="0"/>
              <a:t>Autonomy in identifying targets</a:t>
            </a:r>
          </a:p>
          <a:p>
            <a:pPr algn="just"/>
            <a:r>
              <a:rPr lang="en-GB" dirty="0"/>
              <a:t>Logistics of academic work loading</a:t>
            </a:r>
          </a:p>
          <a:p>
            <a:pPr marL="0" indent="0" algn="just">
              <a:buNone/>
            </a:pPr>
            <a:endParaRPr lang="en-GB" sz="2000" dirty="0"/>
          </a:p>
        </p:txBody>
      </p:sp>
      <p:pic>
        <p:nvPicPr>
          <p:cNvPr id="4098" name="Picture 2" descr="Basic advanced and pro levels. Levels like basic advanced and professional in different fields like education support skills or work area expertise royalty free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86" y="1690688"/>
            <a:ext cx="5804863" cy="4353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188793">
            <a:off x="6705510" y="2511569"/>
            <a:ext cx="281309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In-school mentor</a:t>
            </a:r>
          </a:p>
        </p:txBody>
      </p:sp>
      <p:sp>
        <p:nvSpPr>
          <p:cNvPr id="8" name="TextBox 7"/>
          <p:cNvSpPr txBox="1"/>
          <p:nvPr/>
        </p:nvSpPr>
        <p:spPr>
          <a:xfrm rot="19921980">
            <a:off x="7621680" y="3224561"/>
            <a:ext cx="263982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Personal Academic Tutor</a:t>
            </a:r>
          </a:p>
        </p:txBody>
      </p:sp>
      <p:sp>
        <p:nvSpPr>
          <p:cNvPr id="9" name="TextBox 8"/>
          <p:cNvSpPr txBox="1"/>
          <p:nvPr/>
        </p:nvSpPr>
        <p:spPr>
          <a:xfrm rot="19341135">
            <a:off x="8478300" y="3868151"/>
            <a:ext cx="2639820" cy="646331"/>
          </a:xfrm>
          <a:prstGeom prst="rect">
            <a:avLst/>
          </a:prstGeom>
          <a:solidFill>
            <a:srgbClr val="4A6ED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Programme Level</a:t>
            </a:r>
          </a:p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1965598"/>
            <a:ext cx="2345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Layers of Support</a:t>
            </a:r>
          </a:p>
        </p:txBody>
      </p:sp>
    </p:spTree>
    <p:extLst>
      <p:ext uri="{BB962C8B-B14F-4D97-AF65-F5344CB8AC3E}">
        <p14:creationId xmlns:p14="http://schemas.microsoft.com/office/powerpoint/2010/main" val="187462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59078" y="365125"/>
            <a:ext cx="10263209" cy="7936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267670" y="487682"/>
            <a:ext cx="9806295" cy="5484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0975" y="99145"/>
            <a:ext cx="10693035" cy="1325563"/>
          </a:xfrm>
        </p:spPr>
        <p:txBody>
          <a:bodyPr/>
          <a:lstStyle/>
          <a:p>
            <a:pPr algn="just"/>
            <a:r>
              <a:rPr lang="en-GB" dirty="0"/>
              <a:t>Research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75915"/>
            <a:ext cx="11945181" cy="547837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GB" dirty="0"/>
              <a:t>Disconnect identified between theory and practice </a:t>
            </a:r>
          </a:p>
          <a:p>
            <a:pPr algn="just"/>
            <a:r>
              <a:rPr lang="en-GB" dirty="0"/>
              <a:t>Review existing module content and assessment method </a:t>
            </a:r>
          </a:p>
          <a:p>
            <a:pPr algn="just"/>
            <a:r>
              <a:rPr lang="en-GB" dirty="0"/>
              <a:t>Audit of module content </a:t>
            </a:r>
          </a:p>
          <a:p>
            <a:pPr algn="just"/>
            <a:r>
              <a:rPr lang="en-GB" dirty="0"/>
              <a:t>Presented suggested adaptations to wider IDL team </a:t>
            </a:r>
          </a:p>
          <a:p>
            <a:pPr algn="just"/>
            <a:r>
              <a:rPr lang="en-GB" dirty="0"/>
              <a:t>Pilot of dialogic assessment</a:t>
            </a:r>
          </a:p>
          <a:p>
            <a:pPr algn="just"/>
            <a:r>
              <a:rPr lang="en-GB" dirty="0"/>
              <a:t>Questionnaires</a:t>
            </a:r>
          </a:p>
          <a:p>
            <a:pPr algn="just"/>
            <a:r>
              <a:rPr lang="en-GB" dirty="0"/>
              <a:t>Roll out to current cohort – next cycle</a:t>
            </a:r>
          </a:p>
          <a:p>
            <a:pPr algn="just"/>
            <a:endParaRPr lang="en-GB" sz="20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972590" y="4191000"/>
            <a:ext cx="6068256" cy="2133600"/>
          </a:xfrm>
          <a:prstGeom prst="wedgeRoundRectCallout">
            <a:avLst>
              <a:gd name="adj1" fmla="val 52155"/>
              <a:gd name="adj2" fmla="val 706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i="1" dirty="0">
                <a:solidFill>
                  <a:schemeClr val="accent6"/>
                </a:solidFill>
              </a:rPr>
              <a:t> </a:t>
            </a:r>
          </a:p>
          <a:p>
            <a:r>
              <a:rPr lang="en-GB" sz="2000" i="1" dirty="0">
                <a:solidFill>
                  <a:schemeClr val="accent6"/>
                </a:solidFill>
              </a:rPr>
              <a:t>‘Subjectivity is not seen…as a failing, something to be eliminated, but as an essential element of understanding human activity.’</a:t>
            </a:r>
          </a:p>
          <a:p>
            <a:endParaRPr lang="en-GB" sz="2000" i="1" dirty="0">
              <a:solidFill>
                <a:schemeClr val="accent6"/>
              </a:solidFill>
            </a:endParaRPr>
          </a:p>
          <a:p>
            <a:r>
              <a:rPr lang="en-GB" sz="2000" i="1" dirty="0">
                <a:solidFill>
                  <a:schemeClr val="accent6"/>
                </a:solidFill>
              </a:rPr>
              <a:t>Stake, 2010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94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59078" y="365125"/>
            <a:ext cx="10263209" cy="7936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267670" y="487682"/>
            <a:ext cx="9806295" cy="5484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4687" y="99145"/>
            <a:ext cx="10939324" cy="1325563"/>
          </a:xfrm>
        </p:spPr>
        <p:txBody>
          <a:bodyPr/>
          <a:lstStyle/>
          <a:p>
            <a:pPr algn="just"/>
            <a:r>
              <a:rPr lang="en-GB" dirty="0"/>
              <a:t>Moving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7265"/>
            <a:ext cx="11945181" cy="547837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/>
              <a:t>Feedback gathered around existing assessment model</a:t>
            </a:r>
          </a:p>
          <a:p>
            <a:pPr algn="just">
              <a:lnSpc>
                <a:spcPct val="150000"/>
              </a:lnSpc>
            </a:pPr>
            <a:r>
              <a:rPr lang="en-GB" sz="2400" dirty="0"/>
              <a:t>Audit of existing best practice</a:t>
            </a:r>
          </a:p>
          <a:p>
            <a:pPr algn="just">
              <a:lnSpc>
                <a:spcPct val="150000"/>
              </a:lnSpc>
            </a:pPr>
            <a:r>
              <a:rPr lang="en-GB" sz="2400" dirty="0"/>
              <a:t>Audit of modules within programme </a:t>
            </a:r>
          </a:p>
          <a:p>
            <a:pPr algn="just">
              <a:lnSpc>
                <a:spcPct val="150000"/>
              </a:lnSpc>
            </a:pPr>
            <a:r>
              <a:rPr lang="en-GB" sz="2400" dirty="0"/>
              <a:t>Revised and developed module documentation </a:t>
            </a:r>
          </a:p>
          <a:p>
            <a:pPr algn="just">
              <a:lnSpc>
                <a:spcPct val="150000"/>
              </a:lnSpc>
            </a:pPr>
            <a:r>
              <a:rPr lang="en-GB" sz="2400" dirty="0"/>
              <a:t>Pilot dialogic assessment </a:t>
            </a:r>
          </a:p>
          <a:p>
            <a:pPr algn="just">
              <a:lnSpc>
                <a:spcPct val="150000"/>
              </a:lnSpc>
            </a:pPr>
            <a:r>
              <a:rPr lang="en-GB" sz="2400" dirty="0"/>
              <a:t>Review and gather data from formative assessment</a:t>
            </a:r>
          </a:p>
          <a:p>
            <a:pPr algn="just">
              <a:lnSpc>
                <a:spcPct val="150000"/>
              </a:lnSpc>
            </a:pPr>
            <a:r>
              <a:rPr lang="en-GB" sz="2400" dirty="0"/>
              <a:t>Continuous development of community of learning</a:t>
            </a:r>
          </a:p>
          <a:p>
            <a:pPr marL="0" indent="0" algn="just">
              <a:buNone/>
            </a:pPr>
            <a:endParaRPr lang="en-GB" sz="2000" dirty="0"/>
          </a:p>
          <a:p>
            <a:pPr algn="just"/>
            <a:endParaRPr lang="en-GB" sz="2000" dirty="0"/>
          </a:p>
          <a:p>
            <a:pPr algn="just"/>
            <a:endParaRPr lang="en-GB" sz="2000" dirty="0"/>
          </a:p>
          <a:p>
            <a:pPr marL="0" indent="0" algn="just">
              <a:buNone/>
            </a:pPr>
            <a:endParaRPr lang="en-GB" sz="20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7372350" y="1290726"/>
            <a:ext cx="4701740" cy="2634296"/>
          </a:xfrm>
          <a:prstGeom prst="wedgeRoundRectCallout">
            <a:avLst>
              <a:gd name="adj1" fmla="val 67474"/>
              <a:gd name="adj2" fmla="val -996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i="1" dirty="0">
                <a:solidFill>
                  <a:schemeClr val="accent6"/>
                </a:solidFill>
              </a:rPr>
              <a:t>‘</a:t>
            </a:r>
            <a:r>
              <a:rPr lang="en-GB" sz="1600" b="1" i="1" dirty="0">
                <a:solidFill>
                  <a:schemeClr val="accent6"/>
                </a:solidFill>
              </a:rPr>
              <a:t>Overload</a:t>
            </a:r>
            <a:r>
              <a:rPr lang="en-GB" sz="1600" i="1" dirty="0">
                <a:solidFill>
                  <a:schemeClr val="accent6"/>
                </a:solidFill>
              </a:rPr>
              <a:t> in terms of document requirements…’</a:t>
            </a:r>
          </a:p>
          <a:p>
            <a:r>
              <a:rPr lang="en-GB" sz="1600" i="1" dirty="0">
                <a:solidFill>
                  <a:schemeClr val="accent6"/>
                </a:solidFill>
              </a:rPr>
              <a:t>‘Too much paperwork to submit…completely </a:t>
            </a:r>
            <a:r>
              <a:rPr lang="en-GB" sz="1600" b="1" i="1" dirty="0">
                <a:solidFill>
                  <a:schemeClr val="accent6"/>
                </a:solidFill>
              </a:rPr>
              <a:t>overwhelming</a:t>
            </a:r>
            <a:r>
              <a:rPr lang="en-GB" sz="1600" i="1" dirty="0">
                <a:solidFill>
                  <a:schemeClr val="accent6"/>
                </a:solidFill>
              </a:rPr>
              <a:t> and </a:t>
            </a:r>
            <a:r>
              <a:rPr lang="en-GB" sz="1600" b="1" i="1" dirty="0">
                <a:solidFill>
                  <a:schemeClr val="accent6"/>
                </a:solidFill>
              </a:rPr>
              <a:t>took away any enjoyment </a:t>
            </a:r>
            <a:r>
              <a:rPr lang="en-GB" sz="1600" i="1" dirty="0">
                <a:solidFill>
                  <a:schemeClr val="accent6"/>
                </a:solidFill>
              </a:rPr>
              <a:t>from the module.’</a:t>
            </a:r>
          </a:p>
          <a:p>
            <a:r>
              <a:rPr lang="en-GB" sz="1600" i="1" dirty="0">
                <a:solidFill>
                  <a:schemeClr val="accent6"/>
                </a:solidFill>
              </a:rPr>
              <a:t>‘… so many documents required that the </a:t>
            </a:r>
            <a:r>
              <a:rPr lang="en-GB" sz="1600" b="1" i="1" dirty="0">
                <a:solidFill>
                  <a:schemeClr val="accent6"/>
                </a:solidFill>
              </a:rPr>
              <a:t>focus became filling in all documents</a:t>
            </a:r>
            <a:r>
              <a:rPr lang="en-GB" sz="1600" i="1" dirty="0">
                <a:solidFill>
                  <a:schemeClr val="accent6"/>
                </a:solidFill>
              </a:rPr>
              <a:t> rather then focusing on the teaching practice!’</a:t>
            </a:r>
          </a:p>
          <a:p>
            <a:r>
              <a:rPr lang="en-GB" sz="1600" i="1" dirty="0">
                <a:solidFill>
                  <a:schemeClr val="accent6"/>
                </a:solidFill>
              </a:rPr>
              <a:t>‘Be prepared for the volume of documentation – it </a:t>
            </a:r>
            <a:r>
              <a:rPr lang="en-GB" sz="1600" b="1" i="1" dirty="0">
                <a:solidFill>
                  <a:schemeClr val="accent6"/>
                </a:solidFill>
              </a:rPr>
              <a:t>nearly killed me</a:t>
            </a:r>
            <a:r>
              <a:rPr lang="en-GB" sz="1600" i="1" dirty="0">
                <a:solidFill>
                  <a:schemeClr val="accent6"/>
                </a:solidFill>
              </a:rPr>
              <a:t>!’</a:t>
            </a:r>
          </a:p>
          <a:p>
            <a:r>
              <a:rPr lang="en-GB" sz="1600" dirty="0">
                <a:solidFill>
                  <a:schemeClr val="accent6"/>
                </a:solidFill>
              </a:rPr>
              <a:t>Sept 2019 Trainee feedback for EDP380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959733" y="4170219"/>
            <a:ext cx="4895282" cy="2316306"/>
          </a:xfrm>
          <a:prstGeom prst="wedgeRoundRectCallout">
            <a:avLst>
              <a:gd name="adj1" fmla="val 56245"/>
              <a:gd name="adj2" fmla="val 623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i="1" dirty="0">
                <a:solidFill>
                  <a:schemeClr val="accent6"/>
                </a:solidFill>
              </a:rPr>
              <a:t>‘As someone that has been part of two separate IDL cohorts through Sunderland, I have been able to </a:t>
            </a:r>
            <a:r>
              <a:rPr lang="en-GB" sz="1200" b="1" i="1" dirty="0">
                <a:solidFill>
                  <a:schemeClr val="accent6"/>
                </a:solidFill>
              </a:rPr>
              <a:t>experience first hand the difference of approach</a:t>
            </a:r>
            <a:r>
              <a:rPr lang="en-GB" sz="1200" i="1" dirty="0">
                <a:solidFill>
                  <a:schemeClr val="accent6"/>
                </a:solidFill>
              </a:rPr>
              <a:t> when comparing the two. </a:t>
            </a:r>
            <a:br>
              <a:rPr lang="en-GB" sz="1200" i="1" dirty="0">
                <a:solidFill>
                  <a:schemeClr val="accent6"/>
                </a:solidFill>
              </a:rPr>
            </a:br>
            <a:br>
              <a:rPr lang="en-GB" sz="1200" i="1" dirty="0">
                <a:solidFill>
                  <a:schemeClr val="accent6"/>
                </a:solidFill>
              </a:rPr>
            </a:br>
            <a:r>
              <a:rPr lang="en-GB" sz="1200" i="1" dirty="0">
                <a:solidFill>
                  <a:schemeClr val="accent6"/>
                </a:solidFill>
              </a:rPr>
              <a:t>This cohort has felt </a:t>
            </a:r>
            <a:r>
              <a:rPr lang="en-GB" sz="1200" b="1" i="1" dirty="0">
                <a:solidFill>
                  <a:schemeClr val="accent6"/>
                </a:solidFill>
              </a:rPr>
              <a:t>much more inclusive</a:t>
            </a:r>
            <a:r>
              <a:rPr lang="en-GB" sz="1200" i="1" dirty="0">
                <a:solidFill>
                  <a:schemeClr val="accent6"/>
                </a:solidFill>
              </a:rPr>
              <a:t>, </a:t>
            </a:r>
            <a:r>
              <a:rPr lang="en-GB" sz="1200" b="1" i="1" dirty="0">
                <a:solidFill>
                  <a:schemeClr val="accent6"/>
                </a:solidFill>
              </a:rPr>
              <a:t>open</a:t>
            </a:r>
            <a:r>
              <a:rPr lang="en-GB" sz="1200" i="1" dirty="0">
                <a:solidFill>
                  <a:schemeClr val="accent6"/>
                </a:solidFill>
              </a:rPr>
              <a:t> and </a:t>
            </a:r>
            <a:r>
              <a:rPr lang="en-GB" sz="1200" b="1" i="1" dirty="0">
                <a:solidFill>
                  <a:schemeClr val="accent6"/>
                </a:solidFill>
              </a:rPr>
              <a:t>personal</a:t>
            </a:r>
            <a:r>
              <a:rPr lang="en-GB" sz="1200" i="1" dirty="0">
                <a:solidFill>
                  <a:schemeClr val="accent6"/>
                </a:solidFill>
              </a:rPr>
              <a:t> from the get go...</a:t>
            </a:r>
            <a:r>
              <a:rPr lang="en-GB" sz="1200" b="1" i="1" dirty="0">
                <a:solidFill>
                  <a:schemeClr val="accent6"/>
                </a:solidFill>
              </a:rPr>
              <a:t>genuine approachable </a:t>
            </a:r>
            <a:r>
              <a:rPr lang="en-GB" sz="1200" i="1" dirty="0">
                <a:solidFill>
                  <a:schemeClr val="accent6"/>
                </a:solidFill>
              </a:rPr>
              <a:t>teachers… from looking at the discussion boards on canvas this year and viewing the amount of keen responses, </a:t>
            </a:r>
            <a:r>
              <a:rPr lang="en-GB" sz="1200" b="1" i="1" dirty="0">
                <a:solidFill>
                  <a:schemeClr val="accent6"/>
                </a:solidFill>
              </a:rPr>
              <a:t>peer assistance </a:t>
            </a:r>
            <a:r>
              <a:rPr lang="en-GB" sz="1200" i="1" dirty="0">
                <a:solidFill>
                  <a:schemeClr val="accent6"/>
                </a:solidFill>
              </a:rPr>
              <a:t>and </a:t>
            </a:r>
            <a:r>
              <a:rPr lang="en-GB" sz="1200" b="1" i="1" dirty="0">
                <a:solidFill>
                  <a:schemeClr val="accent6"/>
                </a:solidFill>
              </a:rPr>
              <a:t>sharing of ideas from student-student </a:t>
            </a:r>
            <a:r>
              <a:rPr lang="en-GB" sz="1200" i="1" dirty="0">
                <a:solidFill>
                  <a:schemeClr val="accent6"/>
                </a:solidFill>
              </a:rPr>
              <a:t>in this cohort, I think you can tell that </a:t>
            </a:r>
            <a:r>
              <a:rPr lang="en-GB" sz="1200" b="1" i="1" dirty="0">
                <a:solidFill>
                  <a:schemeClr val="accent6"/>
                </a:solidFill>
              </a:rPr>
              <a:t>this openness has become infectious</a:t>
            </a:r>
            <a:r>
              <a:rPr lang="en-GB" sz="1200" i="1" dirty="0">
                <a:solidFill>
                  <a:schemeClr val="accent6"/>
                </a:solidFill>
              </a:rPr>
              <a:t>.’</a:t>
            </a:r>
          </a:p>
          <a:p>
            <a:endParaRPr lang="en-GB" sz="1200" i="1" dirty="0">
              <a:solidFill>
                <a:schemeClr val="accent6"/>
              </a:solidFill>
            </a:endParaRPr>
          </a:p>
          <a:p>
            <a:r>
              <a:rPr lang="en-GB" sz="1200" dirty="0">
                <a:solidFill>
                  <a:schemeClr val="accent6"/>
                </a:solidFill>
              </a:rPr>
              <a:t>April 2020 Trainee (Returner from LOA from September 2019 cohort)</a:t>
            </a:r>
          </a:p>
        </p:txBody>
      </p:sp>
    </p:spTree>
    <p:extLst>
      <p:ext uri="{BB962C8B-B14F-4D97-AF65-F5344CB8AC3E}">
        <p14:creationId xmlns:p14="http://schemas.microsoft.com/office/powerpoint/2010/main" val="14910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91" y="679854"/>
            <a:ext cx="11686309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6400" dirty="0"/>
              <a:t> </a:t>
            </a:r>
          </a:p>
          <a:p>
            <a:endParaRPr lang="en-GB" sz="6400" dirty="0"/>
          </a:p>
          <a:p>
            <a:r>
              <a:rPr lang="en-GB" sz="6400" dirty="0"/>
              <a:t>Cohen, L., </a:t>
            </a:r>
            <a:r>
              <a:rPr lang="en-GB" sz="6400" dirty="0" err="1"/>
              <a:t>Manion</a:t>
            </a:r>
            <a:r>
              <a:rPr lang="en-GB" sz="6400" dirty="0"/>
              <a:t>, L. &amp; Morrison, K. (2011) Research Methods in Education. 7th </a:t>
            </a:r>
            <a:r>
              <a:rPr lang="en-GB" sz="6400" dirty="0" err="1"/>
              <a:t>edn</a:t>
            </a:r>
            <a:r>
              <a:rPr lang="en-GB" sz="6400" dirty="0"/>
              <a:t>. Routledge: London.</a:t>
            </a:r>
          </a:p>
          <a:p>
            <a:endParaRPr lang="en-GB" sz="6400" dirty="0"/>
          </a:p>
          <a:p>
            <a:r>
              <a:rPr lang="en-GB" sz="6400" dirty="0" err="1"/>
              <a:t>Denscombe</a:t>
            </a:r>
            <a:r>
              <a:rPr lang="en-GB" sz="6400" dirty="0"/>
              <a:t>, M. (2010) The Good Research Guide for Small-scale Social Research Projects. 4th </a:t>
            </a:r>
            <a:r>
              <a:rPr lang="en-GB" sz="6400" dirty="0" err="1"/>
              <a:t>edn</a:t>
            </a:r>
            <a:r>
              <a:rPr lang="en-GB" sz="6400" dirty="0"/>
              <a:t>. Maidenhead: Open University Press</a:t>
            </a:r>
          </a:p>
          <a:p>
            <a:pPr marL="0" indent="0">
              <a:buNone/>
            </a:pPr>
            <a:endParaRPr lang="en-GB" sz="6400" dirty="0"/>
          </a:p>
          <a:p>
            <a:r>
              <a:rPr lang="en-GB" sz="6400" dirty="0"/>
              <a:t>Gregson, M, Hillier, Y, </a:t>
            </a:r>
            <a:r>
              <a:rPr lang="en-GB" sz="6400" dirty="0" err="1"/>
              <a:t>Biesta</a:t>
            </a:r>
            <a:r>
              <a:rPr lang="en-GB" sz="6400" dirty="0"/>
              <a:t>, G, Duncan, S, Nixon, L, </a:t>
            </a:r>
            <a:r>
              <a:rPr lang="en-GB" sz="6400" dirty="0" err="1"/>
              <a:t>Spedding</a:t>
            </a:r>
            <a:r>
              <a:rPr lang="en-GB" sz="6400" dirty="0"/>
              <a:t>, T and </a:t>
            </a:r>
            <a:r>
              <a:rPr lang="en-GB" sz="6400" dirty="0" err="1"/>
              <a:t>Wakeling</a:t>
            </a:r>
            <a:r>
              <a:rPr lang="en-GB" sz="6400" dirty="0"/>
              <a:t>, P (2015) Reflective Teaching in Further, Adult and Vocational Education. UK: Bloomsbury</a:t>
            </a:r>
          </a:p>
          <a:p>
            <a:endParaRPr lang="en-GB" sz="6400" dirty="0"/>
          </a:p>
          <a:p>
            <a:r>
              <a:rPr lang="en-GB" sz="6400" dirty="0"/>
              <a:t>Mehdi, F and Mahdi, T (2018) Effectiveness of teaching methods in business education: A comparison study on the learning outcomes of lectures, case studies and simulations. International journal of management education, March 2018, </a:t>
            </a:r>
            <a:r>
              <a:rPr lang="en-GB" sz="6400" dirty="0" err="1"/>
              <a:t>vol</a:t>
            </a:r>
            <a:r>
              <a:rPr lang="en-GB" sz="6400" dirty="0"/>
              <a:t> 16, Issue 1, p131-142</a:t>
            </a:r>
          </a:p>
          <a:p>
            <a:endParaRPr lang="en-GB" sz="6400" dirty="0"/>
          </a:p>
          <a:p>
            <a:pPr fontAlgn="base"/>
            <a:r>
              <a:rPr lang="en-GB" sz="6400" dirty="0"/>
              <a:t>Sambell, K, McDowell, L and Montgomery, C (2013) Assessment for Learning in Higher Education. Oxon: Routledge</a:t>
            </a:r>
          </a:p>
          <a:p>
            <a:pPr marL="0" indent="0" fontAlgn="base">
              <a:buNone/>
            </a:pPr>
            <a:endParaRPr lang="en-GB" sz="6400" dirty="0"/>
          </a:p>
          <a:p>
            <a:pPr fontAlgn="base"/>
            <a:r>
              <a:rPr lang="en-GB" sz="6400" dirty="0" err="1"/>
              <a:t>Schon</a:t>
            </a:r>
            <a:r>
              <a:rPr lang="en-GB" sz="6400" dirty="0"/>
              <a:t>, D. (1987) Education the Reflective Practitioner. San Francisco: The </a:t>
            </a:r>
            <a:r>
              <a:rPr lang="en-GB" sz="6400" dirty="0" err="1"/>
              <a:t>Jossey</a:t>
            </a:r>
            <a:r>
              <a:rPr lang="en-GB" sz="6400" dirty="0"/>
              <a:t>-Bass higher education series</a:t>
            </a:r>
          </a:p>
          <a:p>
            <a:pPr fontAlgn="base"/>
            <a:endParaRPr lang="en-GB" sz="6400" dirty="0"/>
          </a:p>
          <a:p>
            <a:r>
              <a:rPr lang="en-GB" sz="6400" dirty="0"/>
              <a:t>Stake, R.E. (2010) Qualitative Research: Studying How Things Work. New York: The Guilford Press</a:t>
            </a:r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sz="9800" dirty="0"/>
              <a:t>Thank you for your time.</a:t>
            </a:r>
          </a:p>
          <a:p>
            <a:pPr marL="0" indent="0" algn="ctr">
              <a:buNone/>
            </a:pPr>
            <a:r>
              <a:rPr lang="en-GB" sz="9800" dirty="0"/>
              <a:t>Any questions?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50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CCD41F25E4F841B7465666BEF96F6A" ma:contentTypeVersion="13" ma:contentTypeDescription="Create a new document." ma:contentTypeScope="" ma:versionID="75d19058943ac547c5af9f895052d516">
  <xsd:schema xmlns:xsd="http://www.w3.org/2001/XMLSchema" xmlns:xs="http://www.w3.org/2001/XMLSchema" xmlns:p="http://schemas.microsoft.com/office/2006/metadata/properties" xmlns:ns3="abc8bb0f-713c-46e5-bf39-38e726f0883b" xmlns:ns4="418918b8-5039-43b6-b6ad-7f640a1bac76" targetNamespace="http://schemas.microsoft.com/office/2006/metadata/properties" ma:root="true" ma:fieldsID="0f77bacb7530229e335a7937c84982da" ns3:_="" ns4:_="">
    <xsd:import namespace="abc8bb0f-713c-46e5-bf39-38e726f0883b"/>
    <xsd:import namespace="418918b8-5039-43b6-b6ad-7f640a1bac7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c8bb0f-713c-46e5-bf39-38e726f088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8918b8-5039-43b6-b6ad-7f640a1bac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912239-62F8-4F43-9CCE-84255C93C2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B7145F-5B99-40D2-B11E-D9A0DB7EBBD3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abc8bb0f-713c-46e5-bf39-38e726f0883b"/>
    <ds:schemaRef ds:uri="http://schemas.microsoft.com/office/infopath/2007/PartnerControls"/>
    <ds:schemaRef ds:uri="418918b8-5039-43b6-b6ad-7f640a1bac76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A6427FB-45EB-4BFE-978C-3E914DF5F1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c8bb0f-713c-46e5-bf39-38e726f0883b"/>
    <ds:schemaRef ds:uri="418918b8-5039-43b6-b6ad-7f640a1bac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5868</TotalTime>
  <Words>590</Words>
  <Application>Microsoft Office PowerPoint</Application>
  <PresentationFormat>Widescreen</PresentationFormat>
  <Paragraphs>123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Background to PGCE Early Years Teaching</vt:lpstr>
      <vt:lpstr>Objective of the Research</vt:lpstr>
      <vt:lpstr>Hypothesis</vt:lpstr>
      <vt:lpstr>Research Design</vt:lpstr>
      <vt:lpstr>Consideration of Variables:</vt:lpstr>
      <vt:lpstr>Research Methods</vt:lpstr>
      <vt:lpstr>Moving Forward</vt:lpstr>
      <vt:lpstr>PowerPoint Presentation</vt:lpstr>
    </vt:vector>
  </TitlesOfParts>
  <Company>University of Sunderland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EDP380</dc:title>
  <dc:creator>Vikki Wynn</dc:creator>
  <cp:lastModifiedBy>Vikki Wynn (Staff)</cp:lastModifiedBy>
  <cp:revision>109</cp:revision>
  <dcterms:created xsi:type="dcterms:W3CDTF">2020-04-18T16:33:34Z</dcterms:created>
  <dcterms:modified xsi:type="dcterms:W3CDTF">2021-01-06T09:49:21Z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0x010100E7CCD41F25E4F841B7465666BEF96F6A</vt:lpwstr>
  </property>
</Properties>
</file>